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70" r:id="rId4"/>
    <p:sldId id="258" r:id="rId5"/>
    <p:sldId id="259" r:id="rId6"/>
    <p:sldId id="260" r:id="rId7"/>
    <p:sldId id="261" r:id="rId8"/>
    <p:sldId id="262" r:id="rId9"/>
    <p:sldId id="264" r:id="rId10"/>
    <p:sldId id="268" r:id="rId11"/>
    <p:sldId id="265" r:id="rId12"/>
    <p:sldId id="273" r:id="rId13"/>
    <p:sldId id="266" r:id="rId14"/>
    <p:sldId id="267" r:id="rId15"/>
    <p:sldId id="271" r:id="rId16"/>
    <p:sldId id="272" r:id="rId17"/>
    <p:sldId id="269"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58" autoAdjust="0"/>
  </p:normalViewPr>
  <p:slideViewPr>
    <p:cSldViewPr>
      <p:cViewPr varScale="1">
        <p:scale>
          <a:sx n="68" d="100"/>
          <a:sy n="68" d="100"/>
        </p:scale>
        <p:origin x="-151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F18A16-A624-48B0-AB05-33E6B2630089}" type="datetimeFigureOut">
              <a:rPr lang="nl-NL" smtClean="0"/>
              <a:pPr/>
              <a:t>24-11-2013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5F008-227F-42E3-84EA-2C0603E81D34}" type="slidenum">
              <a:rPr lang="nl-NL" smtClean="0"/>
              <a:pPr/>
              <a:t>‹nr.›</a:t>
            </a:fld>
            <a:endParaRPr lang="nl-NL"/>
          </a:p>
        </p:txBody>
      </p:sp>
    </p:spTree>
    <p:extLst>
      <p:ext uri="{BB962C8B-B14F-4D97-AF65-F5344CB8AC3E}">
        <p14:creationId xmlns:p14="http://schemas.microsoft.com/office/powerpoint/2010/main" xmlns="" val="78598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Vraag iedere deelnemer om pen en papier te pakken.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Zeg tegen hen dat je steeds twee woorden geeft (A en B), waarvan er een goed is.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Vraag het goede woord op te schrijven. Lees vervolgens de volgende woorden voor: </a:t>
            </a:r>
          </a:p>
          <a:p>
            <a:r>
              <a:rPr lang="nl-NL" sz="1200" kern="1200" dirty="0" smtClean="0">
                <a:solidFill>
                  <a:schemeClr val="tx1"/>
                </a:solidFill>
                <a:effectLst/>
                <a:latin typeface="+mn-lt"/>
                <a:ea typeface="+mn-ea"/>
                <a:cs typeface="+mn-cs"/>
              </a:rPr>
              <a:t> Zomer of winter </a:t>
            </a:r>
          </a:p>
          <a:p>
            <a:r>
              <a:rPr lang="nl-NL" sz="1200" kern="1200" dirty="0" smtClean="0">
                <a:solidFill>
                  <a:schemeClr val="tx1"/>
                </a:solidFill>
                <a:effectLst/>
                <a:latin typeface="+mn-lt"/>
                <a:ea typeface="+mn-ea"/>
                <a:cs typeface="+mn-cs"/>
              </a:rPr>
              <a:t> Pieken of dalen </a:t>
            </a:r>
          </a:p>
          <a:p>
            <a:r>
              <a:rPr lang="nl-NL" sz="1200" kern="1200" dirty="0" smtClean="0">
                <a:solidFill>
                  <a:schemeClr val="tx1"/>
                </a:solidFill>
                <a:effectLst/>
                <a:latin typeface="+mn-lt"/>
                <a:ea typeface="+mn-ea"/>
                <a:cs typeface="+mn-cs"/>
              </a:rPr>
              <a:t> Groen of blauw </a:t>
            </a:r>
          </a:p>
          <a:p>
            <a:r>
              <a:rPr lang="nl-NL" sz="1200" kern="1200" dirty="0" smtClean="0">
                <a:solidFill>
                  <a:schemeClr val="tx1"/>
                </a:solidFill>
                <a:effectLst/>
                <a:latin typeface="+mn-lt"/>
                <a:ea typeface="+mn-ea"/>
                <a:cs typeface="+mn-cs"/>
              </a:rPr>
              <a:t> Tennisrackets of ballen </a:t>
            </a:r>
          </a:p>
          <a:p>
            <a:r>
              <a:rPr lang="nl-NL" sz="1200" kern="1200" dirty="0" smtClean="0">
                <a:solidFill>
                  <a:schemeClr val="tx1"/>
                </a:solidFill>
                <a:effectLst/>
                <a:latin typeface="+mn-lt"/>
                <a:ea typeface="+mn-ea"/>
                <a:cs typeface="+mn-cs"/>
              </a:rPr>
              <a:t> Lampjes of </a:t>
            </a:r>
            <a:r>
              <a:rPr lang="nl-NL" sz="1200" kern="1200" dirty="0" err="1" smtClean="0">
                <a:solidFill>
                  <a:schemeClr val="tx1"/>
                </a:solidFill>
                <a:effectLst/>
                <a:latin typeface="+mn-lt"/>
                <a:ea typeface="+mn-ea"/>
                <a:cs typeface="+mn-cs"/>
              </a:rPr>
              <a:t>TL-buizen</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Lees de woorden een paar keer voor. Komen er vragen uit de groep, beantwoord die dan door te zeggen: “Schrijf gewoon het juiste antwoord op”. Dit zal ongetwijfeld bij sommige deelnemers tot frustratie leiden (wat mooie input voor de nabespreking is). </a:t>
            </a:r>
          </a:p>
          <a:p>
            <a:r>
              <a:rPr lang="nl-NL" sz="1200" kern="1200" dirty="0" smtClean="0">
                <a:solidFill>
                  <a:schemeClr val="tx1"/>
                </a:solidFill>
                <a:effectLst/>
                <a:latin typeface="+mn-lt"/>
                <a:ea typeface="+mn-ea"/>
                <a:cs typeface="+mn-cs"/>
              </a:rPr>
              <a:t>Heb je alle woorden een paar keer voorgelezen, vraag dan een paar deelnemers hun antwoorden voor te lezen. Geef vervolgens aan hoeveel zij er goed hebben. Laat nu een plaatje van een kerstboom zien en noem de goede antwoorden (winter, pieken, groen, ballen, lampjes). </a:t>
            </a:r>
          </a:p>
          <a:p>
            <a:r>
              <a:rPr lang="nl-NL" sz="1200" kern="1200" dirty="0" smtClean="0">
                <a:solidFill>
                  <a:schemeClr val="tx1"/>
                </a:solidFill>
                <a:effectLst/>
                <a:latin typeface="+mn-lt"/>
                <a:ea typeface="+mn-ea"/>
                <a:cs typeface="+mn-cs"/>
              </a:rPr>
              <a:t>Bespreek de frustratie die deelnemers voelden en leg bijvoorbeeld de link naar: wanneer niet iedereen de achtergrond van een opdracht weet, leidt dit tot frustratie. Of: als iedereen dezelfde visie heeft (de kerstboom) is het makkelijk kiezen. </a:t>
            </a:r>
          </a:p>
          <a:p>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4</a:t>
            </a:fld>
            <a:endParaRPr lang="nl-NL"/>
          </a:p>
        </p:txBody>
      </p:sp>
    </p:spTree>
    <p:extLst>
      <p:ext uri="{BB962C8B-B14F-4D97-AF65-F5344CB8AC3E}">
        <p14:creationId xmlns:p14="http://schemas.microsoft.com/office/powerpoint/2010/main" xmlns="" val="3782791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Vragen </a:t>
            </a:r>
            <a:r>
              <a:rPr lang="nl-NL" sz="1200" kern="1200" dirty="0" err="1" smtClean="0">
                <a:solidFill>
                  <a:schemeClr val="tx1"/>
                </a:solidFill>
                <a:effectLst/>
                <a:latin typeface="+mn-lt"/>
                <a:ea typeface="+mn-ea"/>
                <a:cs typeface="+mn-cs"/>
              </a:rPr>
              <a:t>nav</a:t>
            </a:r>
            <a:r>
              <a:rPr lang="nl-NL" sz="1200" kern="1200" dirty="0" smtClean="0">
                <a:solidFill>
                  <a:schemeClr val="tx1"/>
                </a:solidFill>
                <a:effectLst/>
                <a:latin typeface="+mn-lt"/>
                <a:ea typeface="+mn-ea"/>
                <a:cs typeface="+mn-cs"/>
              </a:rPr>
              <a:t> de literatuur:</a:t>
            </a:r>
          </a:p>
          <a:p>
            <a:pPr lvl="0"/>
            <a:r>
              <a:rPr lang="nl-NL" sz="1200" b="1" kern="1200" dirty="0" smtClean="0">
                <a:solidFill>
                  <a:schemeClr val="tx1"/>
                </a:solidFill>
                <a:effectLst/>
                <a:latin typeface="+mn-lt"/>
                <a:ea typeface="+mn-ea"/>
                <a:cs typeface="+mn-cs"/>
              </a:rPr>
              <a:t>Hoe zou jij in eigen woorden uitleggen wat een zorgresultaat is?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Een concrete beschrijving van de situatie die de verpleegkundige voor de zorgvrager wil bereiken nadat de verpleegkundige zorg is verleend.</a:t>
            </a:r>
          </a:p>
          <a:p>
            <a:endParaRPr lang="nl-NL" sz="1200" kern="1200" dirty="0" smtClean="0">
              <a:solidFill>
                <a:schemeClr val="tx1"/>
              </a:solidFill>
              <a:effectLst/>
              <a:latin typeface="+mn-lt"/>
              <a:ea typeface="+mn-ea"/>
              <a:cs typeface="+mn-cs"/>
            </a:endParaRPr>
          </a:p>
          <a:p>
            <a:pPr lvl="0"/>
            <a:r>
              <a:rPr lang="nl-NL" sz="1200" b="1" i="1" kern="1200" dirty="0" smtClean="0">
                <a:solidFill>
                  <a:schemeClr val="tx1"/>
                </a:solidFill>
                <a:effectLst/>
                <a:latin typeface="+mn-lt"/>
                <a:ea typeface="+mn-ea"/>
                <a:cs typeface="+mn-cs"/>
              </a:rPr>
              <a:t>Wat is het voordeel/reden om een resultaat te formuleren?</a:t>
            </a:r>
            <a:endParaRPr lang="nl-NL" sz="1200" kern="1200" dirty="0" smtClean="0">
              <a:solidFill>
                <a:schemeClr val="tx1"/>
              </a:solidFill>
              <a:effectLst/>
              <a:latin typeface="+mn-lt"/>
              <a:ea typeface="+mn-ea"/>
              <a:cs typeface="+mn-cs"/>
            </a:endParaRPr>
          </a:p>
          <a:p>
            <a:pPr rtl="0" eaLnBrk="1" latinLnBrk="0" hangingPunct="1"/>
            <a:r>
              <a:rPr lang="nl-NL" sz="1200" kern="1200" dirty="0" smtClean="0">
                <a:solidFill>
                  <a:schemeClr val="tx1"/>
                </a:solidFill>
                <a:latin typeface="+mn-lt"/>
                <a:ea typeface="+mn-ea"/>
                <a:cs typeface="+mn-cs"/>
              </a:rPr>
              <a:t>Zonder een doel is het niet exact helder wat je wilt bereiken</a:t>
            </a:r>
            <a:endParaRPr lang="nl-NL" dirty="0" smtClean="0"/>
          </a:p>
          <a:p>
            <a:pPr rtl="0" eaLnBrk="1" latinLnBrk="0" hangingPunct="1"/>
            <a:r>
              <a:rPr lang="nl-NL" sz="1200" kern="1200" dirty="0" smtClean="0">
                <a:solidFill>
                  <a:schemeClr val="tx1"/>
                </a:solidFill>
                <a:latin typeface="+mn-lt"/>
                <a:ea typeface="+mn-ea"/>
                <a:cs typeface="+mn-cs"/>
              </a:rPr>
              <a:t>Je kunt vaststellen of de zorg moet worden beëindigd, voortgezet of gewijzigd moet worden</a:t>
            </a:r>
            <a:endParaRPr lang="nl-NL" dirty="0" smtClean="0"/>
          </a:p>
          <a:p>
            <a:pPr rtl="0" eaLnBrk="1" latinLnBrk="0" hangingPunct="1"/>
            <a:r>
              <a:rPr lang="nl-NL" sz="1200" kern="1200" dirty="0" smtClean="0">
                <a:solidFill>
                  <a:schemeClr val="tx1"/>
                </a:solidFill>
                <a:latin typeface="+mn-lt"/>
                <a:ea typeface="+mn-ea"/>
                <a:cs typeface="+mn-cs"/>
              </a:rPr>
              <a:t>Je kunt als verpleegkundige aantonen wat de geleverde zorg heeft opgeleverd</a:t>
            </a:r>
            <a:endParaRPr lang="nl-NL" dirty="0" smtClean="0"/>
          </a:p>
          <a:p>
            <a:pPr rtl="0" eaLnBrk="1" latinLnBrk="0" hangingPunct="1"/>
            <a:r>
              <a:rPr lang="nl-NL" sz="1200" kern="1200" dirty="0" smtClean="0">
                <a:solidFill>
                  <a:schemeClr val="tx1"/>
                </a:solidFill>
                <a:latin typeface="+mn-lt"/>
                <a:ea typeface="+mn-ea"/>
                <a:cs typeface="+mn-cs"/>
              </a:rPr>
              <a:t>De continuïteit wordt gewaarborgd (</a:t>
            </a:r>
            <a:r>
              <a:rPr lang="nl-NL" sz="1200" u="sng" kern="1200" dirty="0" smtClean="0">
                <a:solidFill>
                  <a:schemeClr val="tx1"/>
                </a:solidFill>
                <a:latin typeface="+mn-lt"/>
                <a:ea typeface="+mn-ea"/>
                <a:cs typeface="+mn-cs"/>
              </a:rPr>
              <a:t>ketenzorg</a:t>
            </a:r>
            <a:r>
              <a:rPr lang="nl-NL" sz="1200" kern="1200" dirty="0" smtClean="0">
                <a:solidFill>
                  <a:schemeClr val="tx1"/>
                </a:solidFill>
                <a:latin typeface="+mn-lt"/>
                <a:ea typeface="+mn-ea"/>
                <a:cs typeface="+mn-cs"/>
              </a:rPr>
              <a:t>)</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5</a:t>
            </a:fld>
            <a:endParaRPr lang="nl-NL"/>
          </a:p>
        </p:txBody>
      </p:sp>
    </p:spTree>
    <p:extLst>
      <p:ext uri="{BB962C8B-B14F-4D97-AF65-F5344CB8AC3E}">
        <p14:creationId xmlns:p14="http://schemas.microsoft.com/office/powerpoint/2010/main" xmlns="" val="362679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Relevant		: </a:t>
            </a:r>
            <a:r>
              <a:rPr lang="nl-NL" sz="1200" kern="1200" dirty="0" smtClean="0">
                <a:solidFill>
                  <a:schemeClr val="tx1"/>
                </a:solidFill>
                <a:effectLst/>
                <a:latin typeface="+mn-lt"/>
                <a:ea typeface="+mn-ea"/>
                <a:cs typeface="+mn-cs"/>
              </a:rPr>
              <a:t>	ZINVOL </a:t>
            </a:r>
          </a:p>
          <a:p>
            <a:r>
              <a:rPr lang="nl-NL" sz="1200" kern="1200" dirty="0" smtClean="0">
                <a:solidFill>
                  <a:schemeClr val="tx1"/>
                </a:solidFill>
                <a:effectLst/>
                <a:latin typeface="+mn-lt"/>
                <a:ea typeface="+mn-ea"/>
                <a:cs typeface="+mn-cs"/>
              </a:rPr>
              <a:t>Sluit het aan op de verpleegkundige diagnose?</a:t>
            </a:r>
          </a:p>
          <a:p>
            <a:r>
              <a:rPr lang="nl-NL" sz="1200" kern="1200" dirty="0" smtClean="0">
                <a:solidFill>
                  <a:schemeClr val="tx1"/>
                </a:solidFill>
                <a:effectLst/>
                <a:latin typeface="+mn-lt"/>
                <a:ea typeface="+mn-ea"/>
                <a:cs typeface="+mn-cs"/>
              </a:rPr>
              <a:t>De resultaten moeten  datgeen wat in de verpleegkundige diagnose staat verzachten, oplossen of verkleinen</a:t>
            </a:r>
          </a:p>
          <a:p>
            <a:r>
              <a:rPr lang="nl-NL" sz="1200" kern="1200" dirty="0" smtClean="0">
                <a:solidFill>
                  <a:schemeClr val="tx1"/>
                </a:solidFill>
                <a:effectLst/>
                <a:latin typeface="+mn-lt"/>
                <a:ea typeface="+mn-ea"/>
                <a:cs typeface="+mn-cs"/>
              </a:rPr>
              <a:t> </a:t>
            </a:r>
          </a:p>
          <a:p>
            <a:r>
              <a:rPr lang="nl-NL" sz="1200" b="1" kern="1200" dirty="0" err="1" smtClean="0">
                <a:solidFill>
                  <a:schemeClr val="tx1"/>
                </a:solidFill>
                <a:effectLst/>
                <a:latin typeface="+mn-lt"/>
                <a:ea typeface="+mn-ea"/>
                <a:cs typeface="+mn-cs"/>
              </a:rPr>
              <a:t>Understandable</a:t>
            </a:r>
            <a:r>
              <a:rPr lang="nl-NL" sz="1200" kern="1200" dirty="0" smtClean="0">
                <a:solidFill>
                  <a:schemeClr val="tx1"/>
                </a:solidFill>
                <a:effectLst/>
                <a:latin typeface="+mn-lt"/>
                <a:ea typeface="+mn-ea"/>
                <a:cs typeface="+mn-cs"/>
              </a:rPr>
              <a:t>	:	BEGRIJPELIJK </a:t>
            </a:r>
          </a:p>
          <a:p>
            <a:r>
              <a:rPr lang="nl-NL" sz="1200" kern="1200" dirty="0" smtClean="0">
                <a:solidFill>
                  <a:schemeClr val="tx1"/>
                </a:solidFill>
                <a:effectLst/>
                <a:latin typeface="+mn-lt"/>
                <a:ea typeface="+mn-ea"/>
                <a:cs typeface="+mn-cs"/>
              </a:rPr>
              <a:t>Is het voor iedereen begrijpelijk in heldere taal  </a:t>
            </a:r>
          </a:p>
          <a:p>
            <a:r>
              <a:rPr lang="nl-NL" sz="1200" kern="1200" dirty="0" smtClean="0">
                <a:solidFill>
                  <a:schemeClr val="tx1"/>
                </a:solidFill>
                <a:effectLst/>
                <a:latin typeface="+mn-lt"/>
                <a:ea typeface="+mn-ea"/>
                <a:cs typeface="+mn-cs"/>
              </a:rPr>
              <a:t>geschreven? iedereen moet het resultaat op dezelfde manier kunnen interpreteren</a:t>
            </a:r>
          </a:p>
          <a:p>
            <a:r>
              <a:rPr lang="nl-NL" sz="1200" kern="1200" dirty="0" smtClean="0">
                <a:solidFill>
                  <a:schemeClr val="tx1"/>
                </a:solidFill>
                <a:effectLst/>
                <a:latin typeface="+mn-lt"/>
                <a:ea typeface="+mn-ea"/>
                <a:cs typeface="+mn-cs"/>
              </a:rPr>
              <a:t> </a:t>
            </a:r>
          </a:p>
          <a:p>
            <a:r>
              <a:rPr lang="nl-NL" sz="1200" b="1" kern="1200" dirty="0" err="1" smtClean="0">
                <a:solidFill>
                  <a:schemeClr val="tx1"/>
                </a:solidFill>
                <a:effectLst/>
                <a:latin typeface="+mn-lt"/>
                <a:ea typeface="+mn-ea"/>
                <a:cs typeface="+mn-cs"/>
              </a:rPr>
              <a:t>Measurable</a:t>
            </a:r>
            <a:r>
              <a:rPr lang="nl-NL" sz="1200" b="1" kern="120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MEETBAAR </a:t>
            </a:r>
          </a:p>
          <a:p>
            <a:r>
              <a:rPr lang="nl-NL" sz="1200" kern="1200" dirty="0" smtClean="0">
                <a:solidFill>
                  <a:schemeClr val="tx1"/>
                </a:solidFill>
                <a:effectLst/>
                <a:latin typeface="+mn-lt"/>
                <a:ea typeface="+mn-ea"/>
                <a:cs typeface="+mn-cs"/>
              </a:rPr>
              <a:t>Is het meetbaar in tijd en toetsbaar geschreven?</a:t>
            </a:r>
          </a:p>
          <a:p>
            <a:r>
              <a:rPr lang="nl-NL" sz="1200" kern="1200" dirty="0" smtClean="0">
                <a:solidFill>
                  <a:schemeClr val="tx1"/>
                </a:solidFill>
                <a:effectLst/>
                <a:latin typeface="+mn-lt"/>
                <a:ea typeface="+mn-ea"/>
                <a:cs typeface="+mn-cs"/>
              </a:rPr>
              <a:t>Concreet </a:t>
            </a:r>
            <a:r>
              <a:rPr lang="nl-NL" sz="1200" i="1" kern="1200" dirty="0" smtClean="0">
                <a:solidFill>
                  <a:schemeClr val="tx1"/>
                </a:solidFill>
                <a:effectLst/>
                <a:latin typeface="+mn-lt"/>
                <a:ea typeface="+mn-ea"/>
                <a:cs typeface="+mn-cs"/>
              </a:rPr>
              <a:t>actief</a:t>
            </a:r>
            <a:r>
              <a:rPr lang="nl-NL" sz="1200" kern="1200" dirty="0" smtClean="0">
                <a:solidFill>
                  <a:schemeClr val="tx1"/>
                </a:solidFill>
                <a:effectLst/>
                <a:latin typeface="+mn-lt"/>
                <a:ea typeface="+mn-ea"/>
                <a:cs typeface="+mn-cs"/>
              </a:rPr>
              <a:t> werkwoord gebruiken.</a:t>
            </a:r>
          </a:p>
          <a:p>
            <a:r>
              <a:rPr lang="nl-NL" sz="1200" kern="1200" dirty="0" smtClean="0">
                <a:solidFill>
                  <a:schemeClr val="tx1"/>
                </a:solidFill>
                <a:effectLst/>
                <a:latin typeface="+mn-lt"/>
                <a:ea typeface="+mn-ea"/>
                <a:cs typeface="+mn-cs"/>
              </a:rPr>
              <a:t>BV: leren lopen; 2 keer op en neer in de gang en BV drinkt voldoende: minimaal 2 liter per dag</a:t>
            </a:r>
          </a:p>
          <a:p>
            <a:r>
              <a:rPr lang="nl-NL" sz="1200" kern="1200" dirty="0" smtClean="0">
                <a:solidFill>
                  <a:schemeClr val="tx1"/>
                </a:solidFill>
                <a:effectLst/>
                <a:latin typeface="+mn-lt"/>
                <a:ea typeface="+mn-ea"/>
                <a:cs typeface="+mn-cs"/>
              </a:rPr>
              <a:t> </a:t>
            </a:r>
          </a:p>
          <a:p>
            <a:r>
              <a:rPr lang="nl-NL" sz="1200" b="1" kern="1200" dirty="0" err="1" smtClean="0">
                <a:solidFill>
                  <a:schemeClr val="tx1"/>
                </a:solidFill>
                <a:effectLst/>
                <a:latin typeface="+mn-lt"/>
                <a:ea typeface="+mn-ea"/>
                <a:cs typeface="+mn-cs"/>
              </a:rPr>
              <a:t>Behavioral</a:t>
            </a:r>
            <a:r>
              <a:rPr lang="nl-NL" sz="1200" b="1" kern="120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IN TERMEN VAN GEDRAG. </a:t>
            </a:r>
          </a:p>
          <a:p>
            <a:r>
              <a:rPr lang="nl-NL" sz="1200" kern="1200" dirty="0" smtClean="0">
                <a:solidFill>
                  <a:schemeClr val="tx1"/>
                </a:solidFill>
                <a:effectLst/>
                <a:latin typeface="+mn-lt"/>
                <a:ea typeface="+mn-ea"/>
                <a:cs typeface="+mn-cs"/>
              </a:rPr>
              <a:t>Is het doel concreet in waarneembaar gedrag van de zorgvrager beschreven? 	</a:t>
            </a:r>
          </a:p>
          <a:p>
            <a:r>
              <a:rPr lang="nl-NL" sz="1200" kern="1200" dirty="0" smtClean="0">
                <a:solidFill>
                  <a:schemeClr val="tx1"/>
                </a:solidFill>
                <a:effectLst/>
                <a:latin typeface="+mn-lt"/>
                <a:ea typeface="+mn-ea"/>
                <a:cs typeface="+mn-cs"/>
              </a:rPr>
              <a:t>WETEN is geen gedrag! Je moet het kunnen ZIEN!</a:t>
            </a:r>
          </a:p>
          <a:p>
            <a:r>
              <a:rPr lang="nl-NL" sz="1200" kern="1200" dirty="0" smtClean="0">
                <a:solidFill>
                  <a:schemeClr val="tx1"/>
                </a:solidFill>
                <a:effectLst/>
                <a:latin typeface="+mn-lt"/>
                <a:ea typeface="+mn-ea"/>
                <a:cs typeface="+mn-cs"/>
              </a:rPr>
              <a:t> </a:t>
            </a:r>
          </a:p>
          <a:p>
            <a:r>
              <a:rPr lang="nl-NL" sz="1200" b="1" kern="1200" dirty="0" err="1" smtClean="0">
                <a:solidFill>
                  <a:schemeClr val="tx1"/>
                </a:solidFill>
                <a:effectLst/>
                <a:latin typeface="+mn-lt"/>
                <a:ea typeface="+mn-ea"/>
                <a:cs typeface="+mn-cs"/>
              </a:rPr>
              <a:t>Attainable</a:t>
            </a:r>
            <a:r>
              <a:rPr lang="nl-NL" sz="1200" b="1" kern="120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	HAALBAAR:</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Is het beoogd resultaat reëel? Is het haalbaar? </a:t>
            </a:r>
          </a:p>
          <a:p>
            <a:r>
              <a:rPr lang="nl-NL" sz="1200" kern="1200" dirty="0" smtClean="0">
                <a:solidFill>
                  <a:schemeClr val="tx1"/>
                </a:solidFill>
                <a:effectLst/>
                <a:latin typeface="+mn-lt"/>
                <a:ea typeface="+mn-ea"/>
                <a:cs typeface="+mn-cs"/>
              </a:rPr>
              <a:t>Moet motiverend werken. Eventueel subdoelen formuleren</a:t>
            </a:r>
          </a:p>
          <a:p>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7</a:t>
            </a:fld>
            <a:endParaRPr lang="nl-NL"/>
          </a:p>
        </p:txBody>
      </p:sp>
    </p:spTree>
    <p:extLst>
      <p:ext uri="{BB962C8B-B14F-4D97-AF65-F5344CB8AC3E}">
        <p14:creationId xmlns:p14="http://schemas.microsoft.com/office/powerpoint/2010/main" xmlns="" val="3499256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Vraag 4 Welke van de onderstaande doelen voldoen aan de RUMBA-eisen?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Formuleer de doelen die niet voldoen opnieuw.</a:t>
            </a:r>
          </a:p>
          <a:p>
            <a:r>
              <a:rPr lang="nl-NL" sz="1200" kern="1200" dirty="0" smtClean="0">
                <a:solidFill>
                  <a:schemeClr val="tx1"/>
                </a:solidFill>
                <a:effectLst/>
                <a:latin typeface="+mn-lt"/>
                <a:ea typeface="+mn-ea"/>
                <a:cs typeface="+mn-cs"/>
              </a:rPr>
              <a:t>A De zorgvrager loopt binnen een week zelfstandig met krukken.</a:t>
            </a:r>
          </a:p>
          <a:p>
            <a:r>
              <a:rPr lang="nl-NL" sz="1200" kern="1200" dirty="0" smtClean="0">
                <a:solidFill>
                  <a:schemeClr val="tx1"/>
                </a:solidFill>
                <a:effectLst/>
                <a:latin typeface="+mn-lt"/>
                <a:ea typeface="+mn-ea"/>
                <a:cs typeface="+mn-cs"/>
              </a:rPr>
              <a:t>B Frans is tevreden met zijn nieuwe rolstoel.</a:t>
            </a:r>
          </a:p>
          <a:p>
            <a:r>
              <a:rPr lang="nl-NL" sz="1200" kern="1200" dirty="0" smtClean="0">
                <a:solidFill>
                  <a:schemeClr val="tx1"/>
                </a:solidFill>
                <a:effectLst/>
                <a:latin typeface="+mn-lt"/>
                <a:ea typeface="+mn-ea"/>
                <a:cs typeface="+mn-cs"/>
              </a:rPr>
              <a:t>C Mevrouw </a:t>
            </a:r>
            <a:r>
              <a:rPr lang="nl-NL" sz="1200" kern="1200" dirty="0" err="1" smtClean="0">
                <a:solidFill>
                  <a:schemeClr val="tx1"/>
                </a:solidFill>
                <a:effectLst/>
                <a:latin typeface="+mn-lt"/>
                <a:ea typeface="+mn-ea"/>
                <a:cs typeface="+mn-cs"/>
              </a:rPr>
              <a:t>Bokma</a:t>
            </a:r>
            <a:r>
              <a:rPr lang="nl-NL" sz="1200" kern="1200" dirty="0" smtClean="0">
                <a:solidFill>
                  <a:schemeClr val="tx1"/>
                </a:solidFill>
                <a:effectLst/>
                <a:latin typeface="+mn-lt"/>
                <a:ea typeface="+mn-ea"/>
                <a:cs typeface="+mn-cs"/>
              </a:rPr>
              <a:t> slaapt over een week weer zoals ze thuis gewend is.</a:t>
            </a:r>
          </a:p>
          <a:p>
            <a:r>
              <a:rPr lang="nl-NL" sz="1200" kern="1200" dirty="0" smtClean="0">
                <a:solidFill>
                  <a:schemeClr val="tx1"/>
                </a:solidFill>
                <a:effectLst/>
                <a:latin typeface="+mn-lt"/>
                <a:ea typeface="+mn-ea"/>
                <a:cs typeface="+mn-cs"/>
              </a:rPr>
              <a:t> </a:t>
            </a:r>
          </a:p>
          <a:p>
            <a:r>
              <a:rPr lang="nl-NL" sz="1200" i="1" kern="1200" dirty="0" smtClean="0">
                <a:solidFill>
                  <a:schemeClr val="tx1"/>
                </a:solidFill>
                <a:effectLst/>
                <a:latin typeface="+mn-lt"/>
                <a:ea typeface="+mn-ea"/>
                <a:cs typeface="+mn-cs"/>
              </a:rPr>
              <a:t>a. Deze voldoet. Eventueel nog minimale eis aangeven bijvoorbeeld minimaal tweehonderd meter of van de kamer naar de slaapkamer. </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b. Wat is tevreden? Hoe kun je dat zien? Wanneer moet het doel bereikt zijn? Frans geeft binnen twee weken aan wat hem wel en niet bevalt aan zijn nieuwe rolstoel. </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c. Hoe is zij het thuis gewend?; </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Na navraag: Mevrouw </a:t>
            </a:r>
            <a:r>
              <a:rPr lang="nl-NL" sz="1200" i="1" kern="1200" dirty="0" err="1" smtClean="0">
                <a:solidFill>
                  <a:schemeClr val="tx1"/>
                </a:solidFill>
                <a:effectLst/>
                <a:latin typeface="+mn-lt"/>
                <a:ea typeface="+mn-ea"/>
                <a:cs typeface="+mn-cs"/>
              </a:rPr>
              <a:t>Bokma</a:t>
            </a:r>
            <a:r>
              <a:rPr lang="nl-NL" sz="1200" i="1" kern="1200" dirty="0" smtClean="0">
                <a:solidFill>
                  <a:schemeClr val="tx1"/>
                </a:solidFill>
                <a:effectLst/>
                <a:latin typeface="+mn-lt"/>
                <a:ea typeface="+mn-ea"/>
                <a:cs typeface="+mn-cs"/>
              </a:rPr>
              <a:t> slaapt binnen een week gemiddeld acht uur per nacht en wordt niet vaker dan één maal per nacht wakker.</a:t>
            </a:r>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8</a:t>
            </a:fld>
            <a:endParaRPr lang="nl-NL"/>
          </a:p>
        </p:txBody>
      </p:sp>
    </p:spTree>
    <p:extLst>
      <p:ext uri="{BB962C8B-B14F-4D97-AF65-F5344CB8AC3E}">
        <p14:creationId xmlns:p14="http://schemas.microsoft.com/office/powerpoint/2010/main" xmlns="" val="288506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11</a:t>
            </a:fld>
            <a:endParaRPr lang="nl-NL"/>
          </a:p>
        </p:txBody>
      </p:sp>
    </p:spTree>
    <p:extLst>
      <p:ext uri="{BB962C8B-B14F-4D97-AF65-F5344CB8AC3E}">
        <p14:creationId xmlns:p14="http://schemas.microsoft.com/office/powerpoint/2010/main" xmlns="" val="368211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05F008-227F-42E3-84EA-2C0603E81D34}" type="slidenum">
              <a:rPr lang="nl-NL" smtClean="0"/>
              <a:pPr/>
              <a:t>12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smtClean="0"/>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extLst/>
          </a:lstStyle>
          <a:p>
            <a:fld id="{E356163A-AE3A-48C8-B20A-197B4AECB68F}" type="datetimeFigureOut">
              <a:rPr lang="nl-NL" smtClean="0"/>
              <a:pPr/>
              <a:t>24-11-2013</a:t>
            </a:fld>
            <a:endParaRPr lang="nl-NL"/>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98D2135-ACFD-4AA6-99AD-4A2E8936EFB3}" type="slidenum">
              <a:rPr lang="nl-NL" smtClean="0"/>
              <a:pPr/>
              <a:t>‹nr.›</a:t>
            </a:fld>
            <a:endParaRPr lang="nl-NL"/>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98D2135-ACFD-4AA6-99AD-4A2E8936EFB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98D2135-ACFD-4AA6-99AD-4A2E8936EFB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098D2135-ACFD-4AA6-99AD-4A2E8936EFB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extLst/>
          </a:lstStyle>
          <a:p>
            <a:fld id="{E356163A-AE3A-48C8-B20A-197B4AECB68F}" type="datetimeFigureOut">
              <a:rPr lang="nl-NL" smtClean="0"/>
              <a:pPr/>
              <a:t>24-11-2013</a:t>
            </a:fld>
            <a:endParaRPr lang="nl-NL"/>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98D2135-ACFD-4AA6-99AD-4A2E8936EFB3}" type="slidenum">
              <a:rPr lang="nl-NL" smtClean="0"/>
              <a:pPr/>
              <a:t>‹nr.›</a:t>
            </a:fld>
            <a:endParaRPr lang="nl-NL"/>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a:xfrm>
            <a:off x="8641080" y="6514568"/>
            <a:ext cx="464288" cy="274320"/>
          </a:xfrm>
        </p:spPr>
        <p:txBody>
          <a:bodyPr/>
          <a:lstStyle>
            <a:extLst/>
          </a:lstStyle>
          <a:p>
            <a:fld id="{098D2135-ACFD-4AA6-99AD-4A2E8936EFB3}" type="slidenum">
              <a:rPr lang="nl-NL" smtClean="0"/>
              <a:pPr/>
              <a:t>‹nr.›</a:t>
            </a:fld>
            <a:endParaRPr lang="nl-NL"/>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a:xfrm>
            <a:off x="8641080" y="6514568"/>
            <a:ext cx="464288" cy="274320"/>
          </a:xfrm>
        </p:spPr>
        <p:txBody>
          <a:bodyPr/>
          <a:lstStyle>
            <a:extLst/>
          </a:lstStyle>
          <a:p>
            <a:fld id="{098D2135-ACFD-4AA6-99AD-4A2E8936EFB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098D2135-ACFD-4AA6-99AD-4A2E8936EFB3}" type="slidenum">
              <a:rPr lang="nl-NL" smtClean="0"/>
              <a:pPr/>
              <a:t>‹nr.›</a:t>
            </a:fld>
            <a:endParaRPr lang="nl-NL"/>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E356163A-AE3A-48C8-B20A-197B4AECB68F}" type="datetimeFigureOut">
              <a:rPr lang="nl-NL" smtClean="0"/>
              <a:pPr/>
              <a:t>24-11-2013</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098D2135-ACFD-4AA6-99AD-4A2E8936EFB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extLst/>
          </a:lstStyle>
          <a:p>
            <a:fld id="{E356163A-AE3A-48C8-B20A-197B4AECB68F}" type="datetimeFigureOut">
              <a:rPr lang="nl-NL" smtClean="0"/>
              <a:pPr/>
              <a:t>24-11-2013</a:t>
            </a:fld>
            <a:endParaRPr lang="nl-NL"/>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98D2135-ACFD-4AA6-99AD-4A2E8936EFB3}" type="slidenum">
              <a:rPr lang="nl-NL" smtClean="0"/>
              <a:pPr/>
              <a:t>‹nr.›</a:t>
            </a:fld>
            <a:endParaRPr lang="nl-NL"/>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smtClean="0">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extLst/>
          </a:lstStyle>
          <a:p>
            <a:fld id="{E356163A-AE3A-48C8-B20A-197B4AECB68F}" type="datetimeFigureOut">
              <a:rPr lang="nl-NL" smtClean="0"/>
              <a:pPr/>
              <a:t>24-11-2013</a:t>
            </a:fld>
            <a:endParaRPr lang="nl-NL"/>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98D2135-ACFD-4AA6-99AD-4A2E8936EFB3}" type="slidenum">
              <a:rPr lang="nl-NL" smtClean="0"/>
              <a:pPr/>
              <a:t>‹nr.›</a:t>
            </a:fld>
            <a:endParaRPr lang="nl-NL"/>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356163A-AE3A-48C8-B20A-197B4AECB68F}" type="datetimeFigureOut">
              <a:rPr lang="nl-NL" smtClean="0"/>
              <a:pPr/>
              <a:t>24-11-2013</a:t>
            </a:fld>
            <a:endParaRPr lang="nl-NL"/>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98D2135-ACFD-4AA6-99AD-4A2E8936EFB3}" type="slidenum">
              <a:rPr lang="nl-NL" smtClean="0"/>
              <a:pPr/>
              <a:t>‹nr.›</a:t>
            </a:fld>
            <a:endParaRPr lang="nl-NL"/>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verpleegkundigproces.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476672"/>
            <a:ext cx="7772400" cy="1470025"/>
          </a:xfrm>
        </p:spPr>
        <p:txBody>
          <a:bodyPr>
            <a:normAutofit fontScale="90000"/>
          </a:bodyPr>
          <a:lstStyle/>
          <a:p>
            <a:r>
              <a:rPr lang="nl-NL" dirty="0" smtClean="0"/>
              <a:t>Een schot voor open doel?!</a:t>
            </a:r>
            <a:endParaRPr lang="nl-NL" dirty="0"/>
          </a:p>
        </p:txBody>
      </p:sp>
      <p:sp>
        <p:nvSpPr>
          <p:cNvPr id="3" name="Ondertitel 2"/>
          <p:cNvSpPr>
            <a:spLocks noGrp="1"/>
          </p:cNvSpPr>
          <p:nvPr>
            <p:ph type="subTitle" idx="1"/>
          </p:nvPr>
        </p:nvSpPr>
        <p:spPr>
          <a:xfrm>
            <a:off x="2267744" y="2060848"/>
            <a:ext cx="6400800" cy="1752600"/>
          </a:xfrm>
        </p:spPr>
        <p:txBody>
          <a:bodyPr/>
          <a:lstStyle/>
          <a:p>
            <a:r>
              <a:rPr lang="nl-NL" dirty="0" smtClean="0"/>
              <a:t>14:45-16:15</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640" y="2996952"/>
            <a:ext cx="6210300" cy="3486150"/>
          </a:xfrm>
          <a:prstGeom prst="rect">
            <a:avLst/>
          </a:prstGeom>
        </p:spPr>
      </p:pic>
    </p:spTree>
    <p:extLst>
      <p:ext uri="{BB962C8B-B14F-4D97-AF65-F5344CB8AC3E}">
        <p14:creationId xmlns:p14="http://schemas.microsoft.com/office/powerpoint/2010/main" xmlns="" val="1822947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Soorten</a:t>
            </a:r>
            <a:endParaRPr lang="nl-NL" dirty="0"/>
          </a:p>
        </p:txBody>
      </p:sp>
      <p:sp>
        <p:nvSpPr>
          <p:cNvPr id="3" name="Tijdelijke aanduiding voor inhoud 2"/>
          <p:cNvSpPr>
            <a:spLocks noGrp="1"/>
          </p:cNvSpPr>
          <p:nvPr>
            <p:ph idx="1"/>
          </p:nvPr>
        </p:nvSpPr>
        <p:spPr/>
        <p:txBody>
          <a:bodyPr/>
          <a:lstStyle/>
          <a:p>
            <a:r>
              <a:rPr lang="nl-NL" dirty="0" smtClean="0"/>
              <a:t>Zorgvrager gebonden</a:t>
            </a:r>
          </a:p>
          <a:p>
            <a:r>
              <a:rPr lang="nl-NL" dirty="0" smtClean="0"/>
              <a:t>Niet zorgvrager gebonden</a:t>
            </a:r>
          </a:p>
          <a:p>
            <a:r>
              <a:rPr lang="nl-NL" dirty="0" smtClean="0"/>
              <a:t>Autonome </a:t>
            </a:r>
            <a:r>
              <a:rPr lang="nl-NL" dirty="0" err="1" smtClean="0"/>
              <a:t>vpk</a:t>
            </a:r>
            <a:r>
              <a:rPr lang="nl-NL" dirty="0" smtClean="0"/>
              <a:t> interventies</a:t>
            </a:r>
          </a:p>
          <a:p>
            <a:r>
              <a:rPr lang="nl-NL" dirty="0" smtClean="0"/>
              <a:t>Gedelegeerde interventies</a:t>
            </a:r>
            <a:endParaRPr lang="nl-NL" dirty="0"/>
          </a:p>
        </p:txBody>
      </p:sp>
    </p:spTree>
    <p:extLst>
      <p:ext uri="{BB962C8B-B14F-4D97-AF65-F5344CB8AC3E}">
        <p14:creationId xmlns:p14="http://schemas.microsoft.com/office/powerpoint/2010/main" xmlns="" val="3546205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Formulering van interventie</a:t>
            </a:r>
            <a:endParaRPr lang="nl-NL" dirty="0"/>
          </a:p>
        </p:txBody>
      </p:sp>
      <p:sp>
        <p:nvSpPr>
          <p:cNvPr id="3" name="Tijdelijke aanduiding voor inhoud 2"/>
          <p:cNvSpPr>
            <a:spLocks noGrp="1"/>
          </p:cNvSpPr>
          <p:nvPr>
            <p:ph idx="1"/>
          </p:nvPr>
        </p:nvSpPr>
        <p:spPr>
          <a:xfrm>
            <a:off x="457200" y="1196752"/>
            <a:ext cx="8229600" cy="5328592"/>
          </a:xfrm>
        </p:spPr>
        <p:txBody>
          <a:bodyPr>
            <a:normAutofit fontScale="92500" lnSpcReduction="20000"/>
          </a:bodyPr>
          <a:lstStyle/>
          <a:p>
            <a:r>
              <a:rPr lang="nl-NL" dirty="0" smtClean="0"/>
              <a:t>Acceptabel</a:t>
            </a:r>
            <a:br>
              <a:rPr lang="nl-NL" dirty="0" smtClean="0"/>
            </a:br>
            <a:r>
              <a:rPr lang="nl-NL" dirty="0" smtClean="0"/>
              <a:t>	</a:t>
            </a:r>
            <a:r>
              <a:rPr lang="nl-NL" sz="2400" dirty="0" smtClean="0"/>
              <a:t>zorgvrager moet weten wat het belang is en zal moeten 	instemmen</a:t>
            </a:r>
          </a:p>
          <a:p>
            <a:r>
              <a:rPr lang="nl-NL" dirty="0" smtClean="0"/>
              <a:t>Verpleegkundig</a:t>
            </a:r>
            <a:br>
              <a:rPr lang="nl-NL" dirty="0" smtClean="0"/>
            </a:br>
            <a:r>
              <a:rPr lang="nl-NL" dirty="0" smtClean="0"/>
              <a:t>	</a:t>
            </a:r>
            <a:r>
              <a:rPr lang="nl-NL" sz="2400" dirty="0" smtClean="0"/>
              <a:t>passend binnen beroepsdomein</a:t>
            </a:r>
          </a:p>
          <a:p>
            <a:r>
              <a:rPr lang="nl-NL" dirty="0" smtClean="0"/>
              <a:t>Relevant</a:t>
            </a:r>
            <a:br>
              <a:rPr lang="nl-NL" dirty="0" smtClean="0"/>
            </a:br>
            <a:r>
              <a:rPr lang="nl-NL" dirty="0" smtClean="0"/>
              <a:t>	</a:t>
            </a:r>
            <a:r>
              <a:rPr lang="nl-NL" sz="2800" dirty="0" smtClean="0"/>
              <a:t>zinvol zijn</a:t>
            </a:r>
          </a:p>
          <a:p>
            <a:r>
              <a:rPr lang="nl-NL" dirty="0" smtClean="0"/>
              <a:t>Uitvoerbaar</a:t>
            </a:r>
            <a:br>
              <a:rPr lang="nl-NL" dirty="0" smtClean="0"/>
            </a:br>
            <a:r>
              <a:rPr lang="nl-NL" dirty="0" smtClean="0"/>
              <a:t>	</a:t>
            </a:r>
            <a:r>
              <a:rPr lang="nl-NL" sz="2400" dirty="0" smtClean="0"/>
              <a:t>bewaken dat de randvoorwaarden aanwezig zijn (juiste middelen, 	geschoold personeel)</a:t>
            </a:r>
          </a:p>
          <a:p>
            <a:r>
              <a:rPr lang="nl-NL" dirty="0" smtClean="0"/>
              <a:t>Eenduidig</a:t>
            </a:r>
            <a:br>
              <a:rPr lang="nl-NL" dirty="0" smtClean="0"/>
            </a:br>
            <a:r>
              <a:rPr lang="nl-NL" dirty="0" smtClean="0"/>
              <a:t>	</a:t>
            </a:r>
            <a:r>
              <a:rPr lang="nl-NL" sz="2400" dirty="0" smtClean="0"/>
              <a:t>heel concreet beschreven</a:t>
            </a:r>
          </a:p>
          <a:p>
            <a:r>
              <a:rPr lang="nl-NL" dirty="0" smtClean="0"/>
              <a:t>Duidelijk</a:t>
            </a:r>
          </a:p>
          <a:p>
            <a:pPr marL="457200" lvl="1" indent="0">
              <a:buNone/>
            </a:pPr>
            <a:r>
              <a:rPr lang="nl-NL" dirty="0"/>
              <a:t>	</a:t>
            </a:r>
            <a:r>
              <a:rPr lang="nl-NL" sz="2400" dirty="0" smtClean="0"/>
              <a:t>wie voert het uit, wanneer, hoe vaak, waar, hoelang </a:t>
            </a:r>
            <a:endParaRPr lang="nl-NL" sz="2400" dirty="0"/>
          </a:p>
        </p:txBody>
      </p:sp>
    </p:spTree>
    <p:extLst>
      <p:ext uri="{BB962C8B-B14F-4D97-AF65-F5344CB8AC3E}">
        <p14:creationId xmlns:p14="http://schemas.microsoft.com/office/powerpoint/2010/main" xmlns="" val="181076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Dit dus NIET!</a:t>
            </a:r>
            <a:endParaRPr lang="nl-NL" dirty="0"/>
          </a:p>
        </p:txBody>
      </p:sp>
      <p:pic>
        <p:nvPicPr>
          <p:cNvPr id="4" name="Tijdelijke aanduiding voor inhoud 3" descr="download.jpg"/>
          <p:cNvPicPr>
            <a:picLocks noGrp="1" noChangeAspect="1"/>
          </p:cNvPicPr>
          <p:nvPr>
            <p:ph idx="1"/>
          </p:nvPr>
        </p:nvPicPr>
        <p:blipFill>
          <a:blip r:embed="rId3" cstate="print"/>
          <a:stretch>
            <a:fillRect/>
          </a:stretch>
        </p:blipFill>
        <p:spPr>
          <a:xfrm>
            <a:off x="1619672" y="1556792"/>
            <a:ext cx="5607496" cy="4906559"/>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Standaard interventies</a:t>
            </a:r>
            <a:endParaRPr lang="nl-NL" dirty="0"/>
          </a:p>
        </p:txBody>
      </p:sp>
      <p:sp>
        <p:nvSpPr>
          <p:cNvPr id="3" name="Tijdelijke aanduiding voor inhoud 2"/>
          <p:cNvSpPr>
            <a:spLocks noGrp="1"/>
          </p:cNvSpPr>
          <p:nvPr>
            <p:ph idx="1"/>
          </p:nvPr>
        </p:nvSpPr>
        <p:spPr/>
        <p:txBody>
          <a:bodyPr/>
          <a:lstStyle/>
          <a:p>
            <a:r>
              <a:rPr lang="nl-NL" dirty="0" smtClean="0"/>
              <a:t>NIC (</a:t>
            </a:r>
            <a:r>
              <a:rPr lang="nl-NL" dirty="0" err="1" smtClean="0"/>
              <a:t>nursing</a:t>
            </a:r>
            <a:r>
              <a:rPr lang="nl-NL" dirty="0" smtClean="0"/>
              <a:t> </a:t>
            </a:r>
            <a:r>
              <a:rPr lang="nl-NL" dirty="0" err="1" smtClean="0"/>
              <a:t>intervention</a:t>
            </a:r>
            <a:r>
              <a:rPr lang="nl-NL" dirty="0" smtClean="0"/>
              <a:t> </a:t>
            </a:r>
            <a:r>
              <a:rPr lang="nl-NL" dirty="0" err="1" smtClean="0"/>
              <a:t>classification</a:t>
            </a:r>
            <a:r>
              <a:rPr lang="nl-NL" dirty="0" smtClean="0"/>
              <a:t>)</a:t>
            </a:r>
          </a:p>
          <a:p>
            <a:r>
              <a:rPr lang="nl-NL" dirty="0" smtClean="0"/>
              <a:t>433 interventies met definitie en reeks aan activiteiten. Veel ervan zijn ook aan de NANDA gekoppeld</a:t>
            </a:r>
          </a:p>
          <a:p>
            <a:r>
              <a:rPr lang="nl-NL" dirty="0" smtClean="0"/>
              <a:t>http://www.verpleegkunde.net/GORDON/bestanden/nic_noc_nanda%20hellema.pdf</a:t>
            </a:r>
            <a:endParaRPr lang="nl-NL" dirty="0"/>
          </a:p>
        </p:txBody>
      </p:sp>
    </p:spTree>
    <p:extLst>
      <p:ext uri="{BB962C8B-B14F-4D97-AF65-F5344CB8AC3E}">
        <p14:creationId xmlns:p14="http://schemas.microsoft.com/office/powerpoint/2010/main" xmlns="" val="1675272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1026" name="Picture 2"/>
          <p:cNvPicPr>
            <a:picLocks noGrp="1" noChangeAspect="1" noChangeArrowheads="1"/>
          </p:cNvPicPr>
          <p:nvPr>
            <p:ph idx="1"/>
          </p:nvPr>
        </p:nvPicPr>
        <p:blipFill>
          <a:blip r:embed="rId2" cstate="print"/>
          <a:stretch>
            <a:fillRect/>
          </a:stretch>
        </p:blipFill>
        <p:spPr bwMode="auto">
          <a:xfrm>
            <a:off x="395536" y="620688"/>
            <a:ext cx="8368904" cy="4925119"/>
          </a:xfrm>
          <a:prstGeom prst="rect">
            <a:avLst/>
          </a:prstGeom>
          <a:noFill/>
          <a:ln w="9525">
            <a:noFill/>
            <a:miter lim="800000"/>
            <a:headEnd/>
            <a:tailEnd/>
          </a:ln>
        </p:spPr>
      </p:pic>
    </p:spTree>
    <p:extLst>
      <p:ext uri="{BB962C8B-B14F-4D97-AF65-F5344CB8AC3E}">
        <p14:creationId xmlns:p14="http://schemas.microsoft.com/office/powerpoint/2010/main" xmlns="" val="4271326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2050" name="Picture 2"/>
          <p:cNvPicPr>
            <a:picLocks noGrp="1" noChangeAspect="1" noChangeArrowheads="1"/>
          </p:cNvPicPr>
          <p:nvPr>
            <p:ph idx="1"/>
          </p:nvPr>
        </p:nvPicPr>
        <p:blipFill>
          <a:blip r:embed="rId2" cstate="print"/>
          <a:srcRect/>
          <a:stretch>
            <a:fillRect/>
          </a:stretch>
        </p:blipFill>
        <p:spPr bwMode="auto">
          <a:xfrm>
            <a:off x="212852" y="1124744"/>
            <a:ext cx="8931148"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t>Ga in groepen uiteen en ga aan de slag met je eigen verpleegplan. Maak doelen en interventies.</a:t>
            </a:r>
          </a:p>
          <a:p>
            <a:endParaRPr lang="nl-NL" dirty="0" smtClean="0"/>
          </a:p>
          <a:p>
            <a:r>
              <a:rPr lang="nl-NL" dirty="0" smtClean="0"/>
              <a:t>Over 45 minuten terug in de klas.</a:t>
            </a:r>
          </a:p>
          <a:p>
            <a:r>
              <a:rPr lang="nl-NL" dirty="0" smtClean="0"/>
              <a:t>Dan nabespreken van opdracht.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Evaluatie</a:t>
            </a:r>
            <a:endParaRPr lang="nl-NL" dirty="0"/>
          </a:p>
        </p:txBody>
      </p:sp>
      <p:sp>
        <p:nvSpPr>
          <p:cNvPr id="3" name="Tijdelijke aanduiding voor inhoud 2"/>
          <p:cNvSpPr>
            <a:spLocks noGrp="1"/>
          </p:cNvSpPr>
          <p:nvPr>
            <p:ph idx="1"/>
          </p:nvPr>
        </p:nvSpPr>
        <p:spPr/>
        <p:txBody>
          <a:bodyPr/>
          <a:lstStyle/>
          <a:p>
            <a:r>
              <a:rPr lang="nl-NL" dirty="0" smtClean="0"/>
              <a:t>Link ter inspiratie:</a:t>
            </a:r>
            <a:br>
              <a:rPr lang="nl-NL" dirty="0" smtClean="0"/>
            </a:br>
            <a:r>
              <a:rPr lang="nl-NL" dirty="0" smtClean="0">
                <a:hlinkClick r:id="rId2"/>
              </a:rPr>
              <a:t>http://www.verpleegkundigproces.nl/</a:t>
            </a:r>
            <a:endParaRPr lang="nl-NL" dirty="0"/>
          </a:p>
        </p:txBody>
      </p:sp>
    </p:spTree>
    <p:extLst>
      <p:ext uri="{BB962C8B-B14F-4D97-AF65-F5344CB8AC3E}">
        <p14:creationId xmlns:p14="http://schemas.microsoft.com/office/powerpoint/2010/main" xmlns="" val="1296027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L</a:t>
            </a:r>
            <a:r>
              <a:rPr lang="nl-NL" dirty="0" err="1" smtClean="0"/>
              <a:t>esopzet</a:t>
            </a:r>
            <a:endParaRPr lang="nl-NL" dirty="0"/>
          </a:p>
        </p:txBody>
      </p:sp>
      <p:sp>
        <p:nvSpPr>
          <p:cNvPr id="3" name="Tijdelijke aanduiding voor inhoud 2"/>
          <p:cNvSpPr>
            <a:spLocks noGrp="1"/>
          </p:cNvSpPr>
          <p:nvPr>
            <p:ph idx="1"/>
          </p:nvPr>
        </p:nvSpPr>
        <p:spPr/>
        <p:txBody>
          <a:bodyPr/>
          <a:lstStyle/>
          <a:p>
            <a:r>
              <a:rPr lang="nl-NL" dirty="0" smtClean="0"/>
              <a:t>Uitleg</a:t>
            </a:r>
          </a:p>
          <a:p>
            <a:r>
              <a:rPr lang="nl-NL" dirty="0" smtClean="0"/>
              <a:t>Lesdoelen</a:t>
            </a:r>
          </a:p>
          <a:p>
            <a:r>
              <a:rPr lang="nl-NL" dirty="0" smtClean="0"/>
              <a:t>Opwarmer</a:t>
            </a:r>
          </a:p>
          <a:p>
            <a:r>
              <a:rPr lang="nl-NL" dirty="0" smtClean="0"/>
              <a:t>Ophalen van de gelezen kennis</a:t>
            </a:r>
            <a:endParaRPr lang="nl-NL" dirty="0" smtClean="0"/>
          </a:p>
          <a:p>
            <a:r>
              <a:rPr lang="nl-NL" dirty="0" smtClean="0"/>
              <a:t>Theorie, </a:t>
            </a:r>
            <a:r>
              <a:rPr lang="nl-NL" dirty="0" err="1" smtClean="0"/>
              <a:t>vpkdoel</a:t>
            </a:r>
            <a:r>
              <a:rPr lang="nl-NL" dirty="0" smtClean="0"/>
              <a:t>, RUMBA , interventies</a:t>
            </a:r>
          </a:p>
          <a:p>
            <a:r>
              <a:rPr lang="nl-NL" dirty="0" smtClean="0"/>
              <a:t>Eigen </a:t>
            </a:r>
            <a:r>
              <a:rPr lang="nl-NL" dirty="0" smtClean="0"/>
              <a:t>opdracht</a:t>
            </a:r>
          </a:p>
          <a:p>
            <a:r>
              <a:rPr lang="nl-NL" dirty="0" smtClean="0"/>
              <a:t>Evaluatie en nabespreken opdracht</a:t>
            </a:r>
            <a:endParaRPr lang="nl-NL" dirty="0"/>
          </a:p>
        </p:txBody>
      </p:sp>
    </p:spTree>
    <p:extLst>
      <p:ext uri="{BB962C8B-B14F-4D97-AF65-F5344CB8AC3E}">
        <p14:creationId xmlns:p14="http://schemas.microsoft.com/office/powerpoint/2010/main" xmlns="" val="2368263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lesdoelen</a:t>
            </a:r>
            <a:endParaRPr lang="nl-NL" dirty="0"/>
          </a:p>
        </p:txBody>
      </p:sp>
      <p:sp>
        <p:nvSpPr>
          <p:cNvPr id="3" name="Tijdelijke aanduiding voor inhoud 2"/>
          <p:cNvSpPr>
            <a:spLocks noGrp="1"/>
          </p:cNvSpPr>
          <p:nvPr>
            <p:ph idx="1"/>
          </p:nvPr>
        </p:nvSpPr>
        <p:spPr/>
        <p:txBody>
          <a:bodyPr/>
          <a:lstStyle/>
          <a:p>
            <a:r>
              <a:rPr lang="nl-NL" dirty="0" smtClean="0"/>
              <a:t>Je kan benoemen waarom een verpleegplan noodzakelijk is</a:t>
            </a:r>
          </a:p>
          <a:p>
            <a:r>
              <a:rPr lang="nl-NL" dirty="0" smtClean="0"/>
              <a:t>Je kan verpleegkundige zorgresultaten omschrijven </a:t>
            </a:r>
            <a:r>
              <a:rPr lang="nl-NL" dirty="0" err="1" smtClean="0"/>
              <a:t>adhv</a:t>
            </a:r>
            <a:r>
              <a:rPr lang="nl-NL" dirty="0" smtClean="0"/>
              <a:t> de RUMBA eisen</a:t>
            </a:r>
          </a:p>
          <a:p>
            <a:r>
              <a:rPr lang="nl-NL" dirty="0" smtClean="0"/>
              <a:t>Je kan verpleegkundige interventies kiezen en de op de juiste wijze formuleren</a:t>
            </a:r>
          </a:p>
          <a:p>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Opwarmer!</a:t>
            </a:r>
            <a:endParaRPr lang="nl-NL" dirty="0"/>
          </a:p>
        </p:txBody>
      </p:sp>
      <p:pic>
        <p:nvPicPr>
          <p:cNvPr id="4" name="Tijdelijke aanduiding voor inhoud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907704" y="1173040"/>
            <a:ext cx="4174836" cy="4953123"/>
          </a:xfrm>
        </p:spPr>
      </p:pic>
    </p:spTree>
    <p:extLst>
      <p:ext uri="{BB962C8B-B14F-4D97-AF65-F5344CB8AC3E}">
        <p14:creationId xmlns:p14="http://schemas.microsoft.com/office/powerpoint/2010/main" xmlns="" val="92422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992485"/>
            <a:ext cx="8507288" cy="5865515"/>
          </a:xfrm>
        </p:spPr>
        <p:txBody>
          <a:bodyPr>
            <a:normAutofit fontScale="92500" lnSpcReduction="10000"/>
          </a:bodyPr>
          <a:lstStyle/>
          <a:p>
            <a:r>
              <a:rPr lang="nl-NL" sz="3300" b="1" dirty="0" smtClean="0"/>
              <a:t>Wat is een zorgresultaat ? </a:t>
            </a:r>
            <a:endParaRPr lang="nl-NL" sz="3300" b="1" dirty="0" smtClean="0"/>
          </a:p>
          <a:p>
            <a:pPr>
              <a:buNone/>
            </a:pPr>
            <a:r>
              <a:rPr lang="nl-NL" sz="2800" dirty="0" smtClean="0"/>
              <a:t>Een </a:t>
            </a:r>
            <a:r>
              <a:rPr lang="nl-NL" sz="2800" dirty="0" smtClean="0"/>
              <a:t>concrete beschrijving van de situatie die </a:t>
            </a:r>
            <a:r>
              <a:rPr lang="nl-NL" sz="2800" dirty="0" smtClean="0"/>
              <a:t>de verpleegkundige </a:t>
            </a:r>
            <a:r>
              <a:rPr lang="nl-NL" sz="2800" dirty="0" smtClean="0"/>
              <a:t>voor de zorgvrager wil bereiken nadat de verpleegkundige zorg is verleend.</a:t>
            </a:r>
          </a:p>
          <a:p>
            <a:pPr lvl="0"/>
            <a:endParaRPr lang="nl-NL" dirty="0"/>
          </a:p>
          <a:p>
            <a:pPr lvl="0"/>
            <a:r>
              <a:rPr lang="nl-NL" b="1" i="1" dirty="0" smtClean="0"/>
              <a:t>Benoem redenen/voordelen </a:t>
            </a:r>
            <a:r>
              <a:rPr lang="nl-NL" b="1" i="1" dirty="0" smtClean="0"/>
              <a:t>van formulering ervan?</a:t>
            </a:r>
            <a:endParaRPr lang="nl-NL" dirty="0"/>
          </a:p>
          <a:p>
            <a:r>
              <a:rPr lang="nl-NL" sz="2800" dirty="0" smtClean="0"/>
              <a:t>Zonder een doel is het niet exact helder wat je wilt bereiken</a:t>
            </a:r>
          </a:p>
          <a:p>
            <a:r>
              <a:rPr lang="nl-NL" sz="2800" dirty="0" smtClean="0"/>
              <a:t>Je kunt vaststellen of de zorg moet worden beëindigd, voortgezet of gewijzigd moet worden</a:t>
            </a:r>
          </a:p>
          <a:p>
            <a:r>
              <a:rPr lang="nl-NL" sz="2800" dirty="0" smtClean="0"/>
              <a:t>Je kunt als verpleegkundige aantonen wat de geleverde zorg heeft opgeleverd</a:t>
            </a:r>
          </a:p>
          <a:p>
            <a:r>
              <a:rPr lang="nl-NL" sz="2800" dirty="0" smtClean="0"/>
              <a:t>De continuïteit wordt gewaarborgd </a:t>
            </a:r>
            <a:endParaRPr lang="nl-NL" dirty="0"/>
          </a:p>
        </p:txBody>
      </p:sp>
    </p:spTree>
    <p:extLst>
      <p:ext uri="{BB962C8B-B14F-4D97-AF65-F5344CB8AC3E}">
        <p14:creationId xmlns:p14="http://schemas.microsoft.com/office/powerpoint/2010/main" xmlns="" val="1995933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435280" cy="1143000"/>
          </a:xfrm>
        </p:spPr>
        <p:txBody>
          <a:bodyPr>
            <a:normAutofit fontScale="90000"/>
          </a:bodyPr>
          <a:lstStyle/>
          <a:p>
            <a:r>
              <a:rPr lang="nl-NL" dirty="0" smtClean="0"/>
              <a:t>Waarvoor maak je een zorgresultaat/verpleegdoel </a:t>
            </a:r>
            <a:r>
              <a:rPr lang="nl-NL" dirty="0" smtClean="0"/>
              <a:t>?</a:t>
            </a:r>
            <a:endParaRPr lang="nl-NL" dirty="0" smtClean="0"/>
          </a:p>
        </p:txBody>
      </p:sp>
      <p:sp>
        <p:nvSpPr>
          <p:cNvPr id="3" name="Tijdelijke aanduiding voor inhoud 2"/>
          <p:cNvSpPr>
            <a:spLocks noGrp="1"/>
          </p:cNvSpPr>
          <p:nvPr>
            <p:ph idx="1"/>
          </p:nvPr>
        </p:nvSpPr>
        <p:spPr>
          <a:xfrm>
            <a:off x="467544" y="1628800"/>
            <a:ext cx="8229600" cy="4752528"/>
          </a:xfrm>
        </p:spPr>
        <p:txBody>
          <a:bodyPr>
            <a:normAutofit lnSpcReduction="10000"/>
          </a:bodyPr>
          <a:lstStyle/>
          <a:p>
            <a:pPr lvl="1">
              <a:buFont typeface="Courier New" pitchFamily="49" charset="0"/>
              <a:buChar char="o"/>
            </a:pPr>
            <a:r>
              <a:rPr lang="nl-NL" dirty="0" smtClean="0"/>
              <a:t>het </a:t>
            </a:r>
            <a:r>
              <a:rPr lang="nl-NL" dirty="0" smtClean="0">
                <a:solidFill>
                  <a:srgbClr val="FF0000"/>
                </a:solidFill>
              </a:rPr>
              <a:t>voorkomen</a:t>
            </a:r>
            <a:r>
              <a:rPr lang="nl-NL" dirty="0" smtClean="0"/>
              <a:t> van een probleem</a:t>
            </a:r>
          </a:p>
          <a:p>
            <a:pPr lvl="1">
              <a:buFont typeface="Courier New" pitchFamily="49" charset="0"/>
              <a:buChar char="o"/>
            </a:pPr>
            <a:r>
              <a:rPr lang="nl-NL" dirty="0" smtClean="0">
                <a:solidFill>
                  <a:srgbClr val="FF0000"/>
                </a:solidFill>
              </a:rPr>
              <a:t>Uitstel</a:t>
            </a:r>
            <a:r>
              <a:rPr lang="nl-NL" dirty="0" smtClean="0"/>
              <a:t> of </a:t>
            </a:r>
            <a:r>
              <a:rPr lang="nl-NL" dirty="0" smtClean="0">
                <a:solidFill>
                  <a:srgbClr val="FF0000"/>
                </a:solidFill>
              </a:rPr>
              <a:t>beperken</a:t>
            </a:r>
            <a:r>
              <a:rPr lang="nl-NL" dirty="0" smtClean="0"/>
              <a:t> van een probleem</a:t>
            </a:r>
          </a:p>
          <a:p>
            <a:pPr lvl="1">
              <a:buFont typeface="Courier New" pitchFamily="49" charset="0"/>
              <a:buChar char="o"/>
            </a:pPr>
            <a:r>
              <a:rPr lang="nl-NL" dirty="0" smtClean="0">
                <a:solidFill>
                  <a:srgbClr val="FF0000"/>
                </a:solidFill>
              </a:rPr>
              <a:t>Oplossen</a:t>
            </a:r>
            <a:r>
              <a:rPr lang="nl-NL" dirty="0" smtClean="0"/>
              <a:t> van een probleem</a:t>
            </a:r>
          </a:p>
          <a:p>
            <a:pPr lvl="1">
              <a:buFont typeface="Courier New" pitchFamily="49" charset="0"/>
              <a:buChar char="o"/>
            </a:pPr>
            <a:r>
              <a:rPr lang="nl-NL" dirty="0" smtClean="0">
                <a:solidFill>
                  <a:srgbClr val="FF0000"/>
                </a:solidFill>
              </a:rPr>
              <a:t>Verminderen</a:t>
            </a:r>
            <a:r>
              <a:rPr lang="nl-NL" dirty="0" smtClean="0"/>
              <a:t> van een probleem</a:t>
            </a:r>
          </a:p>
          <a:p>
            <a:pPr lvl="1">
              <a:buFont typeface="Courier New" pitchFamily="49" charset="0"/>
              <a:buChar char="o"/>
            </a:pPr>
            <a:r>
              <a:rPr lang="nl-NL" dirty="0" smtClean="0">
                <a:solidFill>
                  <a:srgbClr val="FF0000"/>
                </a:solidFill>
              </a:rPr>
              <a:t>Stabiliseren </a:t>
            </a:r>
            <a:r>
              <a:rPr lang="nl-NL" dirty="0" smtClean="0"/>
              <a:t>van een </a:t>
            </a:r>
            <a:r>
              <a:rPr lang="nl-NL" dirty="0" smtClean="0"/>
              <a:t>probleem</a:t>
            </a:r>
          </a:p>
          <a:p>
            <a:pPr lvl="1">
              <a:buFont typeface="Courier New" pitchFamily="49" charset="0"/>
              <a:buChar char="o"/>
            </a:pPr>
            <a:endParaRPr lang="nl-NL" dirty="0" smtClean="0"/>
          </a:p>
          <a:p>
            <a:pPr>
              <a:buNone/>
            </a:pPr>
            <a:r>
              <a:rPr lang="nl-NL" dirty="0" smtClean="0"/>
              <a:t>Hierin kun je nog de onderverdeling maken in lange termijn (statische doelen, week, maand, jaar, continu)</a:t>
            </a:r>
          </a:p>
          <a:p>
            <a:pPr marL="514350" indent="-514350">
              <a:buNone/>
            </a:pPr>
            <a:r>
              <a:rPr lang="nl-NL" dirty="0" smtClean="0"/>
              <a:t>Korte termijn doelen, vaak veranderen ook wel dynamisch</a:t>
            </a:r>
            <a:endParaRPr lang="nl-NL" dirty="0" smtClean="0"/>
          </a:p>
          <a:p>
            <a:pPr>
              <a:buFont typeface="Courier New" pitchFamily="49" charset="0"/>
              <a:buChar char="o"/>
            </a:pPr>
            <a:endParaRPr lang="nl-NL" dirty="0"/>
          </a:p>
        </p:txBody>
      </p:sp>
    </p:spTree>
    <p:extLst>
      <p:ext uri="{BB962C8B-B14F-4D97-AF65-F5344CB8AC3E}">
        <p14:creationId xmlns:p14="http://schemas.microsoft.com/office/powerpoint/2010/main" xmlns="" val="233289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Formuleringseisen</a:t>
            </a:r>
            <a:endParaRPr lang="nl-NL" dirty="0"/>
          </a:p>
        </p:txBody>
      </p:sp>
      <p:sp>
        <p:nvSpPr>
          <p:cNvPr id="3" name="Tijdelijke aanduiding voor inhoud 2"/>
          <p:cNvSpPr>
            <a:spLocks noGrp="1"/>
          </p:cNvSpPr>
          <p:nvPr>
            <p:ph idx="1"/>
          </p:nvPr>
        </p:nvSpPr>
        <p:spPr>
          <a:xfrm>
            <a:off x="323528" y="1412776"/>
            <a:ext cx="8229600" cy="5040560"/>
          </a:xfrm>
        </p:spPr>
        <p:txBody>
          <a:bodyPr>
            <a:normAutofit/>
          </a:bodyPr>
          <a:lstStyle/>
          <a:p>
            <a:pPr>
              <a:buNone/>
            </a:pPr>
            <a:r>
              <a:rPr lang="nl-NL" dirty="0" smtClean="0"/>
              <a:t>			</a:t>
            </a:r>
            <a:r>
              <a:rPr lang="nl-NL" b="1" dirty="0" smtClean="0">
                <a:solidFill>
                  <a:srgbClr val="FF0000"/>
                </a:solidFill>
              </a:rPr>
              <a:t>R</a:t>
            </a:r>
            <a:r>
              <a:rPr lang="nl-NL" dirty="0" smtClean="0"/>
              <a:t>elevant </a:t>
            </a:r>
            <a:r>
              <a:rPr lang="nl-NL" dirty="0" smtClean="0"/>
              <a:t>: Zinvol</a:t>
            </a:r>
          </a:p>
          <a:p>
            <a:pPr>
              <a:buNone/>
            </a:pPr>
            <a:r>
              <a:rPr lang="nl-NL" dirty="0" smtClean="0"/>
              <a:t>			</a:t>
            </a:r>
            <a:r>
              <a:rPr lang="nl-NL" b="1" dirty="0" err="1" smtClean="0">
                <a:solidFill>
                  <a:srgbClr val="FF0000"/>
                </a:solidFill>
              </a:rPr>
              <a:t>U</a:t>
            </a:r>
            <a:r>
              <a:rPr lang="nl-NL" dirty="0" err="1" smtClean="0"/>
              <a:t>nderstandable</a:t>
            </a:r>
            <a:r>
              <a:rPr lang="nl-NL" dirty="0" smtClean="0"/>
              <a:t> </a:t>
            </a:r>
            <a:r>
              <a:rPr lang="nl-NL" dirty="0" smtClean="0"/>
              <a:t>: Begrijpelijk</a:t>
            </a:r>
          </a:p>
          <a:p>
            <a:pPr>
              <a:buNone/>
            </a:pPr>
            <a:r>
              <a:rPr lang="nl-NL" dirty="0" smtClean="0"/>
              <a:t>			</a:t>
            </a:r>
            <a:r>
              <a:rPr lang="nl-NL" b="1" dirty="0" err="1" smtClean="0">
                <a:solidFill>
                  <a:srgbClr val="FF0000"/>
                </a:solidFill>
              </a:rPr>
              <a:t>M</a:t>
            </a:r>
            <a:r>
              <a:rPr lang="nl-NL" dirty="0" err="1" smtClean="0"/>
              <a:t>easurable</a:t>
            </a:r>
            <a:r>
              <a:rPr lang="nl-NL" dirty="0" smtClean="0"/>
              <a:t> </a:t>
            </a:r>
            <a:r>
              <a:rPr lang="nl-NL" dirty="0" smtClean="0"/>
              <a:t>: Meetbaar</a:t>
            </a:r>
          </a:p>
          <a:p>
            <a:pPr>
              <a:buNone/>
            </a:pPr>
            <a:r>
              <a:rPr lang="nl-NL" dirty="0" smtClean="0"/>
              <a:t>			</a:t>
            </a:r>
            <a:r>
              <a:rPr lang="nl-NL" b="1" dirty="0" err="1" smtClean="0">
                <a:solidFill>
                  <a:srgbClr val="FF0000"/>
                </a:solidFill>
              </a:rPr>
              <a:t>B</a:t>
            </a:r>
            <a:r>
              <a:rPr lang="nl-NL" dirty="0" err="1" smtClean="0"/>
              <a:t>ehavioral</a:t>
            </a:r>
            <a:r>
              <a:rPr lang="nl-NL" dirty="0" smtClean="0"/>
              <a:t> </a:t>
            </a:r>
            <a:r>
              <a:rPr lang="nl-NL" dirty="0" smtClean="0"/>
              <a:t>: In termen </a:t>
            </a:r>
            <a:r>
              <a:rPr lang="nl-NL" dirty="0" smtClean="0"/>
              <a:t>gedrag</a:t>
            </a:r>
            <a:endParaRPr lang="nl-NL" dirty="0" smtClean="0"/>
          </a:p>
          <a:p>
            <a:pPr>
              <a:buNone/>
            </a:pPr>
            <a:r>
              <a:rPr lang="nl-NL" dirty="0" smtClean="0"/>
              <a:t>			</a:t>
            </a:r>
            <a:r>
              <a:rPr lang="nl-NL" b="1" dirty="0" err="1" smtClean="0">
                <a:solidFill>
                  <a:srgbClr val="FF0000"/>
                </a:solidFill>
              </a:rPr>
              <a:t>A</a:t>
            </a:r>
            <a:r>
              <a:rPr lang="nl-NL" dirty="0" err="1" smtClean="0"/>
              <a:t>ttianable</a:t>
            </a:r>
            <a:r>
              <a:rPr lang="nl-NL" dirty="0" smtClean="0"/>
              <a:t> </a:t>
            </a:r>
            <a:r>
              <a:rPr lang="nl-NL" dirty="0" smtClean="0"/>
              <a:t>: Haalbaar</a:t>
            </a:r>
          </a:p>
          <a:p>
            <a:endParaRPr lang="nl-NL" dirty="0"/>
          </a:p>
          <a:p>
            <a:pPr>
              <a:buNone/>
            </a:pPr>
            <a:r>
              <a:rPr lang="nl-NL" dirty="0" smtClean="0"/>
              <a:t>Hulpmiddel: De zorgvrager is in staat om …….concreet gedrag noemen en met wie…… binnen een bepaalde tijd…………..</a:t>
            </a:r>
            <a:endParaRPr lang="nl-NL" dirty="0"/>
          </a:p>
        </p:txBody>
      </p:sp>
      <p:pic>
        <p:nvPicPr>
          <p:cNvPr id="4" name="Afbeelding 3" descr="10771562-rumba-logo.jpg"/>
          <p:cNvPicPr>
            <a:picLocks noChangeAspect="1"/>
          </p:cNvPicPr>
          <p:nvPr/>
        </p:nvPicPr>
        <p:blipFill>
          <a:blip r:embed="rId3" cstate="print"/>
          <a:stretch>
            <a:fillRect/>
          </a:stretch>
        </p:blipFill>
        <p:spPr>
          <a:xfrm>
            <a:off x="251520" y="1628800"/>
            <a:ext cx="1626087" cy="2204864"/>
          </a:xfrm>
          <a:prstGeom prst="rect">
            <a:avLst/>
          </a:prstGeom>
        </p:spPr>
      </p:pic>
    </p:spTree>
    <p:extLst>
      <p:ext uri="{BB962C8B-B14F-4D97-AF65-F5344CB8AC3E}">
        <p14:creationId xmlns:p14="http://schemas.microsoft.com/office/powerpoint/2010/main" xmlns="" val="7490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4 </a:t>
            </a:r>
            <a:endParaRPr lang="nl-NL" dirty="0"/>
          </a:p>
        </p:txBody>
      </p:sp>
      <p:sp>
        <p:nvSpPr>
          <p:cNvPr id="3" name="Tijdelijke aanduiding voor inhoud 2"/>
          <p:cNvSpPr>
            <a:spLocks noGrp="1"/>
          </p:cNvSpPr>
          <p:nvPr>
            <p:ph idx="1"/>
          </p:nvPr>
        </p:nvSpPr>
        <p:spPr>
          <a:xfrm>
            <a:off x="323528" y="1484784"/>
            <a:ext cx="8229600" cy="5073427"/>
          </a:xfrm>
        </p:spPr>
        <p:txBody>
          <a:bodyPr/>
          <a:lstStyle/>
          <a:p>
            <a:r>
              <a:rPr lang="nl-NL" dirty="0" smtClean="0"/>
              <a:t>Welke van de onderstaande doelen voldoen aan de RUMBA</a:t>
            </a:r>
          </a:p>
          <a:p>
            <a:pPr lvl="1">
              <a:buFont typeface="Wingdings" pitchFamily="2" charset="2"/>
              <a:buChar char="Ø"/>
            </a:pPr>
            <a:r>
              <a:rPr lang="nl-NL" dirty="0" smtClean="0"/>
              <a:t>De zorgvrager loopt binnen een week</a:t>
            </a:r>
            <a:r>
              <a:rPr lang="nl-NL" dirty="0"/>
              <a:t> </a:t>
            </a:r>
            <a:r>
              <a:rPr lang="nl-NL" dirty="0" smtClean="0"/>
              <a:t>zelfstandig met krukken</a:t>
            </a:r>
          </a:p>
          <a:p>
            <a:pPr lvl="1">
              <a:buFont typeface="Wingdings" pitchFamily="2" charset="2"/>
              <a:buChar char="Ø"/>
            </a:pPr>
            <a:r>
              <a:rPr lang="nl-NL" dirty="0" smtClean="0"/>
              <a:t>Frans is tevreden met zijn nieuwe rolstoel</a:t>
            </a:r>
          </a:p>
          <a:p>
            <a:pPr lvl="1">
              <a:buFont typeface="Wingdings" pitchFamily="2" charset="2"/>
              <a:buChar char="Ø"/>
            </a:pPr>
            <a:r>
              <a:rPr lang="nl-NL" dirty="0" err="1" smtClean="0"/>
              <a:t>Mw</a:t>
            </a:r>
            <a:r>
              <a:rPr lang="nl-NL" dirty="0" smtClean="0"/>
              <a:t> </a:t>
            </a:r>
            <a:r>
              <a:rPr lang="nl-NL" dirty="0" err="1" smtClean="0"/>
              <a:t>Bokma</a:t>
            </a:r>
            <a:r>
              <a:rPr lang="nl-NL" dirty="0" smtClean="0"/>
              <a:t> slaapt over een week weer zoals ze thuis gewend </a:t>
            </a:r>
            <a:r>
              <a:rPr lang="nl-NL" dirty="0" smtClean="0"/>
              <a:t>is.</a:t>
            </a:r>
            <a:br>
              <a:rPr lang="nl-NL" dirty="0" smtClean="0"/>
            </a:br>
            <a:endParaRPr lang="nl-NL" dirty="0" smtClean="0"/>
          </a:p>
          <a:p>
            <a:r>
              <a:rPr lang="nl-NL" dirty="0" smtClean="0"/>
              <a:t>Bespreek deze met je buurman, buurvrouw vergelijk jullie antwoorden</a:t>
            </a:r>
            <a:endParaRPr lang="nl-NL" dirty="0" smtClean="0"/>
          </a:p>
          <a:p>
            <a:pPr lvl="1">
              <a:buFont typeface="Wingdings" pitchFamily="2" charset="2"/>
              <a:buChar char="Ø"/>
            </a:pPr>
            <a:endParaRPr lang="nl-NL" dirty="0"/>
          </a:p>
        </p:txBody>
      </p:sp>
    </p:spTree>
    <p:extLst>
      <p:ext uri="{BB962C8B-B14F-4D97-AF65-F5344CB8AC3E}">
        <p14:creationId xmlns:p14="http://schemas.microsoft.com/office/powerpoint/2010/main" xmlns="" val="3312438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Verpleegkundige interventies</a:t>
            </a:r>
            <a:endParaRPr lang="nl-NL" dirty="0"/>
          </a:p>
        </p:txBody>
      </p:sp>
      <p:sp>
        <p:nvSpPr>
          <p:cNvPr id="3" name="Tijdelijke aanduiding voor inhoud 2"/>
          <p:cNvSpPr>
            <a:spLocks noGrp="1"/>
          </p:cNvSpPr>
          <p:nvPr>
            <p:ph idx="1"/>
          </p:nvPr>
        </p:nvSpPr>
        <p:spPr/>
        <p:txBody>
          <a:bodyPr/>
          <a:lstStyle/>
          <a:p>
            <a:r>
              <a:rPr lang="nl-NL" dirty="0" smtClean="0"/>
              <a:t>Soorten</a:t>
            </a:r>
          </a:p>
          <a:p>
            <a:r>
              <a:rPr lang="nl-NL" dirty="0" smtClean="0"/>
              <a:t>Eisen aan de formulering</a:t>
            </a:r>
          </a:p>
          <a:p>
            <a:r>
              <a:rPr lang="nl-NL" dirty="0" smtClean="0"/>
              <a:t>Kiezen van </a:t>
            </a:r>
            <a:r>
              <a:rPr lang="nl-NL" dirty="0" err="1" smtClean="0"/>
              <a:t>vpk</a:t>
            </a:r>
            <a:r>
              <a:rPr lang="nl-NL" dirty="0" smtClean="0"/>
              <a:t> interventies</a:t>
            </a:r>
            <a:endParaRPr lang="nl-NL" dirty="0"/>
          </a:p>
        </p:txBody>
      </p:sp>
    </p:spTree>
    <p:extLst>
      <p:ext uri="{BB962C8B-B14F-4D97-AF65-F5344CB8AC3E}">
        <p14:creationId xmlns:p14="http://schemas.microsoft.com/office/powerpoint/2010/main" xmlns="" val="2179368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173</TotalTime>
  <Words>495</Words>
  <Application>Microsoft Office PowerPoint</Application>
  <PresentationFormat>Diavoorstelling (4:3)</PresentationFormat>
  <Paragraphs>128</Paragraphs>
  <Slides>17</Slides>
  <Notes>6</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Gieterij</vt:lpstr>
      <vt:lpstr>Een schot voor open doel?!</vt:lpstr>
      <vt:lpstr>Lesopzet</vt:lpstr>
      <vt:lpstr>lesdoelen</vt:lpstr>
      <vt:lpstr>Opwarmer!</vt:lpstr>
      <vt:lpstr>Dia 5</vt:lpstr>
      <vt:lpstr>Waarvoor maak je een zorgresultaat/verpleegdoel ?</vt:lpstr>
      <vt:lpstr>Formuleringseisen</vt:lpstr>
      <vt:lpstr>Vraag 4 </vt:lpstr>
      <vt:lpstr>Verpleegkundige interventies</vt:lpstr>
      <vt:lpstr>Soorten</vt:lpstr>
      <vt:lpstr>Formulering van interventie</vt:lpstr>
      <vt:lpstr>Dit dus NIET!</vt:lpstr>
      <vt:lpstr>Standaard interventies</vt:lpstr>
      <vt:lpstr>Dia 14</vt:lpstr>
      <vt:lpstr>Dia 15</vt:lpstr>
      <vt:lpstr>Dia 16</vt:lpstr>
      <vt:lpstr>Evaluatie</vt:lpstr>
    </vt:vector>
  </TitlesOfParts>
  <Company>Amarantis Onderwijsgroep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schot voor open doel?!</dc:title>
  <dc:creator>Riet Landzaat</dc:creator>
  <cp:lastModifiedBy>Lizette</cp:lastModifiedBy>
  <cp:revision>24</cp:revision>
  <dcterms:created xsi:type="dcterms:W3CDTF">2013-11-21T13:13:43Z</dcterms:created>
  <dcterms:modified xsi:type="dcterms:W3CDTF">2013-11-24T13:18:54Z</dcterms:modified>
</cp:coreProperties>
</file>